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32" d="100"/>
          <a:sy n="32" d="100"/>
        </p:scale>
        <p:origin x="-642" y="-96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310392005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7694482" y="5418667"/>
            <a:ext cx="5310320" cy="12954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7694507" y="5542414"/>
            <a:ext cx="5310295" cy="273101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7694507" y="5852682"/>
            <a:ext cx="5310295" cy="1300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7694507" y="5922706"/>
            <a:ext cx="2796032" cy="2601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7694507" y="5972725"/>
            <a:ext cx="2796032" cy="1300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7694507" y="5635414"/>
            <a:ext cx="4356608" cy="39014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10491032" y="5775620"/>
            <a:ext cx="2275840" cy="52019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5190630"/>
            <a:ext cx="13004800" cy="34726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" y="5227417"/>
            <a:ext cx="13004801" cy="20007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9122206" y="5181283"/>
            <a:ext cx="3882596" cy="35332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13004800" cy="526464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50240" y="3416018"/>
            <a:ext cx="12029440" cy="2090702"/>
          </a:xfrm>
        </p:spPr>
        <p:txBody>
          <a:bodyPr anchor="b"/>
          <a:lstStyle>
            <a:lvl1pPr>
              <a:defRPr sz="63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50240" y="5546578"/>
            <a:ext cx="7044267" cy="2492587"/>
          </a:xfrm>
        </p:spPr>
        <p:txBody>
          <a:bodyPr/>
          <a:lstStyle>
            <a:lvl1pPr marL="91032" indent="0" algn="l">
              <a:buNone/>
              <a:defRPr sz="3400">
                <a:solidFill>
                  <a:schemeClr val="tx2"/>
                </a:solidFill>
              </a:defRPr>
            </a:lvl1pPr>
            <a:lvl2pPr marL="650230" indent="0" algn="ctr">
              <a:buNone/>
            </a:lvl2pPr>
            <a:lvl3pPr marL="1300460" indent="0" algn="ctr">
              <a:buNone/>
            </a:lvl3pPr>
            <a:lvl4pPr marL="1950690" indent="0" algn="ctr">
              <a:buNone/>
            </a:lvl4pPr>
            <a:lvl5pPr marL="2600919" indent="0" algn="ctr">
              <a:buNone/>
            </a:lvl5pPr>
            <a:lvl6pPr marL="3251149" indent="0" algn="ctr">
              <a:buNone/>
            </a:lvl6pPr>
            <a:lvl7pPr marL="3901379" indent="0" algn="ctr">
              <a:buNone/>
            </a:lvl7pPr>
            <a:lvl8pPr marL="4551609" indent="0" algn="ctr">
              <a:buNone/>
            </a:lvl8pPr>
            <a:lvl9pPr marL="5201839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9536853" y="5982208"/>
            <a:ext cx="1365504" cy="650240"/>
          </a:xfrm>
        </p:spPr>
        <p:txBody>
          <a:bodyPr/>
          <a:lstStyle/>
          <a:p>
            <a:fld id="{C3F416CD-67A3-4CF0-A210-F6AF31AC147F}" type="datetimeFigureOut">
              <a:rPr lang="en-US" smtClean="0"/>
              <a:pPr/>
              <a:t>2/16/2019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7694507" y="5980854"/>
            <a:ext cx="1842347" cy="650240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1833014" y="1616"/>
            <a:ext cx="1063413" cy="520192"/>
          </a:xfrm>
        </p:spPr>
        <p:txBody>
          <a:bodyPr/>
          <a:lstStyle>
            <a:lvl1pPr algn="r">
              <a:defRPr sz="2600">
                <a:solidFill>
                  <a:schemeClr val="bg1"/>
                </a:solidFill>
              </a:defRPr>
            </a:lvl1pPr>
          </a:lstStyle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2/16/2019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290" y="2817708"/>
            <a:ext cx="11054080" cy="1937173"/>
          </a:xfrm>
        </p:spPr>
        <p:txBody>
          <a:bodyPr anchor="b">
            <a:noAutofit/>
          </a:bodyPr>
          <a:lstStyle>
            <a:lvl1pPr algn="l">
              <a:buNone/>
              <a:defRPr sz="61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290" y="4788747"/>
            <a:ext cx="11054080" cy="2147146"/>
          </a:xfrm>
        </p:spPr>
        <p:txBody>
          <a:bodyPr anchor="t"/>
          <a:lstStyle>
            <a:lvl1pPr marL="65023" indent="0">
              <a:buNone/>
              <a:defRPr sz="3000" b="0">
                <a:solidFill>
                  <a:schemeClr val="tx2"/>
                </a:solidFill>
              </a:defRPr>
            </a:lvl1pPr>
            <a:lvl2pPr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2/16/2019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240" y="3199182"/>
            <a:ext cx="5743787" cy="6436925"/>
          </a:xfrm>
        </p:spPr>
        <p:txBody>
          <a:bodyPr/>
          <a:lstStyle>
            <a:lvl1pPr>
              <a:defRPr sz="2800"/>
            </a:lvl1pPr>
            <a:lvl2pPr>
              <a:defRPr sz="2700"/>
            </a:lvl2pPr>
            <a:lvl3pPr>
              <a:defRPr sz="2600"/>
            </a:lvl3pPr>
            <a:lvl4pPr>
              <a:defRPr sz="2600"/>
            </a:lvl4pPr>
            <a:lvl5pPr>
              <a:defRPr sz="2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0773" y="3199182"/>
            <a:ext cx="5743787" cy="6436925"/>
          </a:xfrm>
        </p:spPr>
        <p:txBody>
          <a:bodyPr/>
          <a:lstStyle>
            <a:lvl1pPr>
              <a:defRPr sz="2800"/>
            </a:lvl1pPr>
            <a:lvl2pPr>
              <a:defRPr sz="2700"/>
            </a:lvl2pPr>
            <a:lvl3pPr>
              <a:defRPr sz="2600"/>
            </a:lvl3pPr>
            <a:lvl4pPr>
              <a:defRPr sz="2600"/>
            </a:lvl4pPr>
            <a:lvl5pPr>
              <a:defRPr sz="2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2/16/2019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7" y="1625600"/>
            <a:ext cx="11921067" cy="1521562"/>
          </a:xfrm>
        </p:spPr>
        <p:txBody>
          <a:bodyPr anchor="ctr"/>
          <a:lstStyle>
            <a:lvl1pPr>
              <a:defRPr sz="57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866" y="3192846"/>
            <a:ext cx="5748122" cy="65024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65023" indent="0">
              <a:buNone/>
              <a:defRPr sz="27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800" b="1"/>
            </a:lvl2pPr>
            <a:lvl3pPr>
              <a:buNone/>
              <a:defRPr sz="2600" b="1"/>
            </a:lvl3pPr>
            <a:lvl4pPr>
              <a:buNone/>
              <a:defRPr sz="2300" b="1"/>
            </a:lvl4pPr>
            <a:lvl5pPr>
              <a:buNone/>
              <a:defRPr sz="23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714632" y="3192846"/>
            <a:ext cx="5748302" cy="65024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65023" indent="0">
              <a:buNone/>
              <a:defRPr sz="27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800" b="1"/>
            </a:lvl2pPr>
            <a:lvl3pPr>
              <a:buNone/>
              <a:defRPr sz="2600" b="1"/>
            </a:lvl3pPr>
            <a:lvl4pPr>
              <a:buNone/>
              <a:defRPr sz="2300" b="1"/>
            </a:lvl4pPr>
            <a:lvl5pPr>
              <a:buNone/>
              <a:defRPr sz="23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541866" y="3852116"/>
            <a:ext cx="5748122" cy="5527040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10478" y="3852116"/>
            <a:ext cx="5748302" cy="5527040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algn="l" eaLnBrk="1" latinLnBrk="0" hangingPunct="1"/>
            <a:fld id="{C3F416CD-67A3-4CF0-A210-F6AF31AC147F}" type="datetimeFigureOut">
              <a:rPr lang="en-US" smtClean="0"/>
              <a:pPr algn="l" eaLnBrk="1" latinLnBrk="0" hangingPunct="1"/>
              <a:t>2/16/2019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240" y="1625600"/>
            <a:ext cx="11704320" cy="1521562"/>
          </a:xfrm>
        </p:spPr>
        <p:txBody>
          <a:bodyPr anchor="ctr"/>
          <a:lstStyle>
            <a:lvl1pPr>
              <a:defRPr sz="57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363456" y="871322"/>
            <a:ext cx="1361442" cy="650240"/>
          </a:xfrm>
        </p:spPr>
        <p:txBody>
          <a:bodyPr/>
          <a:lstStyle/>
          <a:p>
            <a:fld id="{C3F416CD-67A3-4CF0-A210-F6AF31AC147F}" type="datetimeFigureOut">
              <a:rPr lang="en-US" smtClean="0"/>
              <a:pPr/>
              <a:t>2/16/2019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477760" y="871322"/>
            <a:ext cx="1885696" cy="650240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626291" y="3231"/>
            <a:ext cx="1083733" cy="520192"/>
          </a:xfrm>
        </p:spPr>
        <p:txBody>
          <a:bodyPr/>
          <a:lstStyle/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2/16/2019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3861" y="1567246"/>
            <a:ext cx="4811776" cy="1248461"/>
          </a:xfrm>
        </p:spPr>
        <p:txBody>
          <a:bodyPr anchor="b"/>
          <a:lstStyle>
            <a:lvl1pPr algn="l">
              <a:buNone/>
              <a:defRPr sz="26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7613861" y="2859701"/>
            <a:ext cx="4811776" cy="6567424"/>
          </a:xfrm>
        </p:spPr>
        <p:txBody>
          <a:bodyPr/>
          <a:lstStyle>
            <a:lvl1pPr marL="13005" indent="0">
              <a:buNone/>
              <a:defRPr sz="2000"/>
            </a:lvl1pPr>
            <a:lvl2pPr>
              <a:buNone/>
              <a:defRPr sz="1700"/>
            </a:lvl2pPr>
            <a:lvl3pPr>
              <a:buNone/>
              <a:defRPr sz="1400"/>
            </a:lvl3pPr>
            <a:lvl4pPr>
              <a:buNone/>
              <a:defRPr sz="1300"/>
            </a:lvl4pPr>
            <a:lvl5pPr>
              <a:buNone/>
              <a:defRPr sz="13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16747" y="1104053"/>
            <a:ext cx="7256678" cy="8323072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2/16/2019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37507" y="1577473"/>
            <a:ext cx="834564" cy="6658328"/>
          </a:xfrm>
        </p:spPr>
        <p:txBody>
          <a:bodyPr vert="vert270" lIns="65023" tIns="0" rIns="65023" anchor="t"/>
          <a:lstStyle>
            <a:lvl1pPr algn="ctr">
              <a:buNone/>
              <a:defRPr sz="2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74110" y="1625600"/>
            <a:ext cx="6502400" cy="65024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46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59119" y="4656794"/>
            <a:ext cx="3684693" cy="3579007"/>
          </a:xfrm>
        </p:spPr>
        <p:txBody>
          <a:bodyPr lIns="0" tIns="0" rIns="65023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800"/>
            </a:lvl1pPr>
            <a:lvl2pPr>
              <a:buFontTx/>
              <a:buNone/>
              <a:defRPr sz="1700"/>
            </a:lvl2pPr>
            <a:lvl3pPr>
              <a:buFontTx/>
              <a:buNone/>
              <a:defRPr sz="1400"/>
            </a:lvl3pPr>
            <a:lvl4pPr>
              <a:buFontTx/>
              <a:buNone/>
              <a:defRPr sz="1300"/>
            </a:lvl4pPr>
            <a:lvl5pPr>
              <a:buFontTx/>
              <a:buNone/>
              <a:defRPr sz="13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2/16/2019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2/16/2019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45227" y="1625600"/>
            <a:ext cx="2709333" cy="780288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240" y="1625600"/>
            <a:ext cx="8886613" cy="780288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16CD-67A3-4CF0-A210-F6AF31AC147F}" type="datetimeFigureOut">
              <a:rPr lang="en-US" smtClean="0"/>
              <a:pPr/>
              <a:t>2/16/2019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1625600" y="673100"/>
            <a:ext cx="9753600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SzTx/>
              <a:buNone/>
              <a:defRPr sz="37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718300" y="8890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521697"/>
            <a:ext cx="13004800" cy="120046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13004800" cy="441832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1" y="438438"/>
            <a:ext cx="13004801" cy="130049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7694482" y="512351"/>
            <a:ext cx="5310320" cy="12954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7694507" y="625938"/>
            <a:ext cx="5310295" cy="25605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7690438" y="707561"/>
            <a:ext cx="4356608" cy="39014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10486963" y="837608"/>
            <a:ext cx="2275840" cy="52019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12920841" y="-2846"/>
            <a:ext cx="81957" cy="884326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12863262" y="-2846"/>
            <a:ext cx="39014" cy="884326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12836164" y="-2846"/>
            <a:ext cx="13005" cy="884326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12765046" y="-2846"/>
            <a:ext cx="39014" cy="884326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12680074" y="541"/>
            <a:ext cx="78029" cy="832307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12620053" y="541"/>
            <a:ext cx="13005" cy="832307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50240" y="1625600"/>
            <a:ext cx="11704320" cy="1517227"/>
          </a:xfrm>
          <a:prstGeom prst="rect">
            <a:avLst/>
          </a:prstGeom>
        </p:spPr>
        <p:txBody>
          <a:bodyPr vert="horz" lIns="130046" tIns="65023" rIns="130046" bIns="65023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50240" y="3199181"/>
            <a:ext cx="11704320" cy="6151270"/>
          </a:xfrm>
          <a:prstGeom prst="rect">
            <a:avLst/>
          </a:prstGeom>
        </p:spPr>
        <p:txBody>
          <a:bodyPr vert="horz" lIns="130046" tIns="65023" rIns="130046" bIns="65023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9367518" y="871322"/>
            <a:ext cx="1361442" cy="650240"/>
          </a:xfrm>
          <a:prstGeom prst="rect">
            <a:avLst/>
          </a:prstGeom>
        </p:spPr>
        <p:txBody>
          <a:bodyPr vert="horz" lIns="130046" tIns="65023" rIns="130046" bIns="65023"/>
          <a:lstStyle>
            <a:lvl1pPr algn="l" eaLnBrk="1" latinLnBrk="0" hangingPunct="1">
              <a:defRPr kumimoji="0" sz="1100">
                <a:solidFill>
                  <a:schemeClr val="accent2"/>
                </a:solidFill>
              </a:defRPr>
            </a:lvl1pPr>
          </a:lstStyle>
          <a:p>
            <a:pPr algn="l" eaLnBrk="1" latinLnBrk="0" hangingPunct="1"/>
            <a:fld id="{C3F416CD-67A3-4CF0-A210-F6AF31AC147F}" type="datetimeFigureOut">
              <a:rPr lang="en-US" smtClean="0"/>
              <a:pPr algn="l" eaLnBrk="1" latinLnBrk="0" hangingPunct="1"/>
              <a:t>2/16/2019</a:t>
            </a:fld>
            <a:endParaRPr lang="en-US" sz="1100" dirty="0">
              <a:solidFill>
                <a:schemeClr val="accent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7477760" y="871322"/>
            <a:ext cx="1885696" cy="650240"/>
          </a:xfrm>
          <a:prstGeom prst="rect">
            <a:avLst/>
          </a:prstGeom>
        </p:spPr>
        <p:txBody>
          <a:bodyPr vert="horz" lIns="130046" tIns="65023" rIns="130046" bIns="65023"/>
          <a:lstStyle>
            <a:lvl1pPr algn="r" eaLnBrk="1" latinLnBrk="0" hangingPunct="1">
              <a:defRPr kumimoji="0" sz="1100">
                <a:solidFill>
                  <a:schemeClr val="accent2"/>
                </a:solidFill>
              </a:defRPr>
            </a:lvl1pPr>
          </a:lstStyle>
          <a:p>
            <a:pPr algn="r" eaLnBrk="1" latinLnBrk="0" hangingPunct="1"/>
            <a:endParaRPr kumimoji="0" lang="en-US" sz="1100" dirty="0">
              <a:solidFill>
                <a:schemeClr val="accent2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1626291" y="3231"/>
            <a:ext cx="1083733" cy="520192"/>
          </a:xfrm>
          <a:prstGeom prst="rect">
            <a:avLst/>
          </a:prstGeom>
        </p:spPr>
        <p:txBody>
          <a:bodyPr vert="horz" lIns="130046" tIns="65023" rIns="130046" bIns="65023" anchor="b"/>
          <a:lstStyle>
            <a:lvl1pPr algn="r" eaLnBrk="1" latinLnBrk="0" hangingPunct="1">
              <a:defRPr kumimoji="0" sz="2600"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</p:sldLayoutIdLst>
  <p:txStyles>
    <p:titleStyle>
      <a:lvl1pPr algn="l" rtl="0" eaLnBrk="1" latinLnBrk="0" hangingPunct="1">
        <a:spcBef>
          <a:spcPct val="0"/>
        </a:spcBef>
        <a:buNone/>
        <a:defRPr kumimoji="0" sz="57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520184" indent="-364129" algn="l" rtl="0" eaLnBrk="1" latinLnBrk="0" hangingPunct="1">
        <a:spcBef>
          <a:spcPts val="427"/>
        </a:spcBef>
        <a:buClr>
          <a:schemeClr val="accent3"/>
        </a:buClr>
        <a:buFont typeface="Georgia"/>
        <a:buChar char="•"/>
        <a:defRPr kumimoji="0" sz="4000" kern="1200">
          <a:solidFill>
            <a:schemeClr val="tx1"/>
          </a:solidFill>
          <a:latin typeface="+mn-lt"/>
          <a:ea typeface="+mn-ea"/>
          <a:cs typeface="+mn-cs"/>
        </a:defRPr>
      </a:lvl1pPr>
      <a:lvl2pPr marL="936331" indent="-351124" algn="l" rtl="0" eaLnBrk="1" latinLnBrk="0" hangingPunct="1">
        <a:spcBef>
          <a:spcPts val="427"/>
        </a:spcBef>
        <a:buClr>
          <a:schemeClr val="accent2"/>
        </a:buClr>
        <a:buFont typeface="Georgia"/>
        <a:buChar char="▫"/>
        <a:defRPr kumimoji="0" sz="37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313464" indent="-312110" algn="l" rtl="0" eaLnBrk="1" latinLnBrk="0" hangingPunct="1">
        <a:spcBef>
          <a:spcPts val="427"/>
        </a:spcBef>
        <a:buClr>
          <a:schemeClr val="accent1"/>
        </a:buClr>
        <a:buFont typeface="Wingdings 2"/>
        <a:buChar char=""/>
        <a:defRPr kumimoji="0" sz="3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77593" indent="-286101" algn="l" rtl="0" eaLnBrk="1" latinLnBrk="0" hangingPunct="1">
        <a:spcBef>
          <a:spcPts val="427"/>
        </a:spcBef>
        <a:buClr>
          <a:schemeClr val="accent1"/>
        </a:buClr>
        <a:buFont typeface="Wingdings 2"/>
        <a:buChar char=""/>
        <a:defRPr kumimoji="0" sz="31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976699" indent="-260092" algn="l" rtl="0" eaLnBrk="1" latinLnBrk="0" hangingPunct="1">
        <a:spcBef>
          <a:spcPts val="427"/>
        </a:spcBef>
        <a:buClr>
          <a:schemeClr val="accent3"/>
        </a:buClr>
        <a:buFont typeface="Georgia"/>
        <a:buChar char="▫"/>
        <a:defRPr kumimoji="0" sz="28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2288809" indent="-260092" algn="l" rtl="0" eaLnBrk="1" latinLnBrk="0" hangingPunct="1">
        <a:spcBef>
          <a:spcPts val="427"/>
        </a:spcBef>
        <a:buClr>
          <a:schemeClr val="accent3"/>
        </a:buClr>
        <a:buFont typeface="Georgia"/>
        <a:buChar char="▫"/>
        <a:defRPr kumimoji="0" sz="26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2600919" indent="-260092" algn="l" rtl="0" eaLnBrk="1" latinLnBrk="0" hangingPunct="1">
        <a:spcBef>
          <a:spcPts val="427"/>
        </a:spcBef>
        <a:buClr>
          <a:schemeClr val="accent3"/>
        </a:buClr>
        <a:buFont typeface="Georgia"/>
        <a:buChar char="▫"/>
        <a:defRPr kumimoji="0" sz="23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887020" indent="-260092" algn="l" rtl="0" eaLnBrk="1" latinLnBrk="0" hangingPunct="1">
        <a:spcBef>
          <a:spcPts val="427"/>
        </a:spcBef>
        <a:buClr>
          <a:schemeClr val="accent3"/>
        </a:buClr>
        <a:buFont typeface="Georgia"/>
        <a:buChar char="◦"/>
        <a:defRPr kumimoji="0" sz="21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3186126" indent="-260092" algn="l" rtl="0" eaLnBrk="1" latinLnBrk="0" hangingPunct="1">
        <a:spcBef>
          <a:spcPts val="427"/>
        </a:spcBef>
        <a:buClr>
          <a:schemeClr val="accent3"/>
        </a:buClr>
        <a:buFont typeface="Georgia"/>
        <a:buChar char="◦"/>
        <a:defRPr kumimoji="0" sz="20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5023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30046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9506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60091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2511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9013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5516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52018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ncredible_Facts_Templars_knights_crusades-m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298" y="0"/>
            <a:ext cx="13165325" cy="9753599"/>
          </a:xfrm>
          <a:prstGeom prst="rect">
            <a:avLst/>
          </a:prstGeom>
        </p:spPr>
      </p:pic>
      <p:sp>
        <p:nvSpPr>
          <p:cNvPr id="119" name="The Knights Templar"/>
          <p:cNvSpPr txBox="1">
            <a:spLocks noGrp="1"/>
          </p:cNvSpPr>
          <p:nvPr>
            <p:ph type="ctrTitle"/>
          </p:nvPr>
        </p:nvSpPr>
        <p:spPr>
          <a:xfrm>
            <a:off x="1270000" y="4072566"/>
            <a:ext cx="10693549" cy="4006801"/>
          </a:xfrm>
          <a:prstGeom prst="rect">
            <a:avLst/>
          </a:prstGeom>
        </p:spPr>
        <p:txBody>
          <a:bodyPr/>
          <a:lstStyle>
            <a:lvl1pPr>
              <a:defRPr sz="10200">
                <a:latin typeface="Impact"/>
                <a:ea typeface="Impact"/>
                <a:cs typeface="Impact"/>
                <a:sym typeface="Impact"/>
              </a:defRPr>
            </a:lvl1pPr>
          </a:lstStyle>
          <a:p>
            <a:r>
              <a:rPr dirty="0"/>
              <a:t>The Knights Templar</a:t>
            </a:r>
          </a:p>
        </p:txBody>
      </p:sp>
      <p:sp>
        <p:nvSpPr>
          <p:cNvPr id="120" name="By- Malvika Pandey…"/>
          <p:cNvSpPr txBox="1">
            <a:spLocks noGrp="1"/>
          </p:cNvSpPr>
          <p:nvPr>
            <p:ph type="subTitle" idx="1"/>
          </p:nvPr>
        </p:nvSpPr>
        <p:spPr>
          <a:xfrm>
            <a:off x="5435600" y="8585199"/>
            <a:ext cx="7597428" cy="109259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defTabSz="426466">
              <a:defRPr sz="3285"/>
            </a:pPr>
            <a:r>
              <a:t>By- Malvika Pandey</a:t>
            </a:r>
          </a:p>
          <a:p>
            <a:pPr defTabSz="426466">
              <a:defRPr sz="3285"/>
            </a:pPr>
            <a:r>
              <a:t>XI-D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Introduction"/>
          <p:cNvSpPr txBox="1">
            <a:spLocks noGrp="1"/>
          </p:cNvSpPr>
          <p:nvPr>
            <p:ph type="title"/>
          </p:nvPr>
        </p:nvSpPr>
        <p:spPr>
          <a:xfrm>
            <a:off x="965200" y="563165"/>
            <a:ext cx="11340257" cy="1337470"/>
          </a:xfrm>
          <a:prstGeom prst="rect">
            <a:avLst/>
          </a:prstGeom>
        </p:spPr>
        <p:txBody>
          <a:bodyPr/>
          <a:lstStyle/>
          <a:p>
            <a:r>
              <a:t>Introduction</a:t>
            </a:r>
          </a:p>
        </p:txBody>
      </p:sp>
      <p:sp>
        <p:nvSpPr>
          <p:cNvPr id="123" name="The Poor Fellow-Soldiers of Christ and the Temple of Solomon were founded in Jerusalem in 1119.…"/>
          <p:cNvSpPr txBox="1">
            <a:spLocks noGrp="1"/>
          </p:cNvSpPr>
          <p:nvPr>
            <p:ph type="body" idx="1"/>
          </p:nvPr>
        </p:nvSpPr>
        <p:spPr>
          <a:xfrm>
            <a:off x="1498599" y="1868289"/>
            <a:ext cx="11099801" cy="6314679"/>
          </a:xfrm>
          <a:prstGeom prst="rect">
            <a:avLst/>
          </a:prstGeom>
        </p:spPr>
        <p:txBody>
          <a:bodyPr/>
          <a:lstStyle/>
          <a:p>
            <a:r>
              <a:t>The Poor Fellow-Soldiers of Christ and the Temple of Solomon were founded in Jerusalem in 1119.</a:t>
            </a:r>
          </a:p>
          <a:p>
            <a:r>
              <a:t>They were “holy-soldiers” who worked to protect the Holy Land as well as pilgrims visiting the holy-shrines. </a:t>
            </a:r>
          </a:p>
          <a:p>
            <a:r>
              <a:t>Soon became a formidable organisation with a vast following, wealth, fame and influence.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Brief History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1449289"/>
          </a:xfrm>
          <a:prstGeom prst="rect">
            <a:avLst/>
          </a:prstGeom>
        </p:spPr>
        <p:txBody>
          <a:bodyPr/>
          <a:lstStyle/>
          <a:p>
            <a:r>
              <a:t>Brief History</a:t>
            </a:r>
          </a:p>
        </p:txBody>
      </p:sp>
      <p:sp>
        <p:nvSpPr>
          <p:cNvPr id="126" name="Founded by Hugh de Payens in 1119 during the First Crusade.…"/>
          <p:cNvSpPr txBox="1">
            <a:spLocks noGrp="1"/>
          </p:cNvSpPr>
          <p:nvPr>
            <p:ph type="body" idx="1"/>
          </p:nvPr>
        </p:nvSpPr>
        <p:spPr>
          <a:xfrm>
            <a:off x="1143000" y="1847205"/>
            <a:ext cx="11099800" cy="706819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r>
              <a:t>Founded by Hugh de Payens in 1119 during the First Crusade.</a:t>
            </a:r>
          </a:p>
          <a:p>
            <a:r>
              <a:t>They were lent support by King Baldwin II and endorsed by the powerful French abbot, Bernard of Clairvaux.</a:t>
            </a:r>
          </a:p>
          <a:p>
            <a:r>
              <a:t>The Order soon gained fame and grew considerably in size.</a:t>
            </a:r>
          </a:p>
          <a:p>
            <a:r>
              <a:t>By 1150, they developed a form of banking and acted as bankers to kings as well as pilgrims.</a:t>
            </a:r>
          </a:p>
          <a:p>
            <a:r>
              <a:t>However, some saw them as cold-blooded murderers. Their power and wealth also attracted a lot of jealousy. 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Organization and Conduct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1715642"/>
          </a:xfrm>
          <a:prstGeom prst="rect">
            <a:avLst/>
          </a:prstGeom>
        </p:spPr>
        <p:txBody>
          <a:bodyPr/>
          <a:lstStyle>
            <a:lvl1pPr defTabSz="519937">
              <a:defRPr sz="7119"/>
            </a:lvl1pPr>
          </a:lstStyle>
          <a:p>
            <a:r>
              <a:t>Organization and Conduct</a:t>
            </a:r>
          </a:p>
        </p:txBody>
      </p:sp>
      <p:sp>
        <p:nvSpPr>
          <p:cNvPr id="129" name="Not all templars were warriors. They also had servants, Chaplains and Drappiers.…"/>
          <p:cNvSpPr txBox="1">
            <a:spLocks noGrp="1"/>
          </p:cNvSpPr>
          <p:nvPr>
            <p:ph type="body" idx="1"/>
          </p:nvPr>
        </p:nvSpPr>
        <p:spPr>
          <a:xfrm>
            <a:off x="952500" y="1798339"/>
            <a:ext cx="11099800" cy="7085311"/>
          </a:xfrm>
          <a:prstGeom prst="rect">
            <a:avLst/>
          </a:prstGeom>
        </p:spPr>
        <p:txBody>
          <a:bodyPr/>
          <a:lstStyle/>
          <a:p>
            <a:r>
              <a:t>Not </a:t>
            </a:r>
            <a:r>
              <a:rPr/>
              <a:t>all </a:t>
            </a:r>
            <a:r>
              <a:rPr lang="en-US" dirty="0" smtClean="0"/>
              <a:t>T</a:t>
            </a:r>
            <a:r>
              <a:rPr smtClean="0"/>
              <a:t>emplars </a:t>
            </a:r>
            <a:r>
              <a:t>were warriors. They also had servants, Chaplains and Drappiers.</a:t>
            </a:r>
          </a:p>
          <a:p>
            <a:r>
              <a:t>Only men from landed class could become knights, others became sergeants.</a:t>
            </a:r>
          </a:p>
          <a:p>
            <a:r>
              <a:t>At its peak, only a tenth of the Order (about 1,500-2,000) were actually knights.</a:t>
            </a:r>
          </a:p>
          <a:p>
            <a:r>
              <a:t>Their were certain requirements for those wanting to join the Order.</a:t>
            </a:r>
          </a:p>
          <a:p>
            <a:r>
              <a:t>They were known for their strict discipline.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Wartime uniform"/>
          <p:cNvSpPr txBox="1">
            <a:spLocks noGrp="1"/>
          </p:cNvSpPr>
          <p:nvPr>
            <p:ph type="body" sz="quarter" idx="1"/>
          </p:nvPr>
        </p:nvSpPr>
        <p:spPr>
          <a:xfrm>
            <a:off x="5867400" y="8648575"/>
            <a:ext cx="4133354" cy="370484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defTabSz="280415">
              <a:defRPr sz="1776"/>
            </a:lvl1pPr>
          </a:lstStyle>
          <a:p>
            <a:r>
              <a:t>Wartime uniform</a:t>
            </a:r>
          </a:p>
        </p:txBody>
      </p:sp>
      <p:pic>
        <p:nvPicPr>
          <p:cNvPr id="133" name="276ee47143c7f42428758d2c88f77e60.jpg" descr="276ee47143c7f42428758d2c88f77e6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8150" y="241300"/>
            <a:ext cx="5186441" cy="9271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Wealth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Wealth</a:t>
            </a:r>
          </a:p>
        </p:txBody>
      </p:sp>
      <p:sp>
        <p:nvSpPr>
          <p:cNvPr id="136" name="They amassed huge riches and soon became moneylenders to kings and even the Pope.…"/>
          <p:cNvSpPr txBox="1">
            <a:spLocks noGrp="1"/>
          </p:cNvSpPr>
          <p:nvPr>
            <p:ph type="body" idx="1"/>
          </p:nvPr>
        </p:nvSpPr>
        <p:spPr>
          <a:xfrm>
            <a:off x="952500" y="2387600"/>
            <a:ext cx="11099800" cy="6286500"/>
          </a:xfrm>
          <a:prstGeom prst="rect">
            <a:avLst/>
          </a:prstGeom>
        </p:spPr>
        <p:txBody>
          <a:bodyPr/>
          <a:lstStyle/>
          <a:p>
            <a:r>
              <a:t>They amassed huge riches and soon became moneylenders to kings and even the Pope.</a:t>
            </a:r>
          </a:p>
          <a:p>
            <a:r>
              <a:t>As part of the contract for those who banked with them, the money of those who died during the pilgrimage would be claimed by them.</a:t>
            </a:r>
          </a:p>
          <a:p>
            <a:r>
              <a:t>Expanded economic operations through the ownership of mills and vessels.  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Cryptography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Cryptography</a:t>
            </a:r>
          </a:p>
        </p:txBody>
      </p:sp>
      <p:sp>
        <p:nvSpPr>
          <p:cNvPr id="139" name="The Templars were medicated to secrecy especially after they became involved in trade and banking.…"/>
          <p:cNvSpPr txBox="1">
            <a:spLocks noGrp="1"/>
          </p:cNvSpPr>
          <p:nvPr>
            <p:ph type="body" idx="1"/>
          </p:nvPr>
        </p:nvSpPr>
        <p:spPr>
          <a:xfrm>
            <a:off x="1054100" y="2193478"/>
            <a:ext cx="11099800" cy="6118672"/>
          </a:xfrm>
          <a:prstGeom prst="rect">
            <a:avLst/>
          </a:prstGeom>
        </p:spPr>
        <p:txBody>
          <a:bodyPr/>
          <a:lstStyle/>
          <a:p>
            <a:r>
              <a:t>The Templars </a:t>
            </a:r>
            <a:r>
              <a:rPr/>
              <a:t>were </a:t>
            </a:r>
            <a:r>
              <a:rPr lang="en-US" dirty="0" smtClean="0"/>
              <a:t>de</a:t>
            </a:r>
            <a:r>
              <a:rPr smtClean="0"/>
              <a:t>dicated </a:t>
            </a:r>
            <a:r>
              <a:t>to secrecy especially after they became involved in trade and banking.</a:t>
            </a:r>
          </a:p>
          <a:p>
            <a:r>
              <a:t>They became masters in the art of cryptography and developed a secret alphabet for their use.</a:t>
            </a:r>
          </a:p>
          <a:p>
            <a:r>
              <a:t>Each symbol of the alphabet is a piece of the Cross of the Order.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Image" descr="Imag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8599" y="463550"/>
            <a:ext cx="5515086" cy="7298295"/>
          </a:xfrm>
          <a:prstGeom prst="rect">
            <a:avLst/>
          </a:prstGeom>
          <a:ln w="12700">
            <a:miter lim="400000"/>
          </a:ln>
        </p:spPr>
      </p:pic>
      <p:sp>
        <p:nvSpPr>
          <p:cNvPr id="142" name="Secret alphabet"/>
          <p:cNvSpPr txBox="1"/>
          <p:nvPr/>
        </p:nvSpPr>
        <p:spPr>
          <a:xfrm>
            <a:off x="1320088" y="7783170"/>
            <a:ext cx="2615490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Secret alphabet</a:t>
            </a:r>
          </a:p>
        </p:txBody>
      </p:sp>
      <p:pic>
        <p:nvPicPr>
          <p:cNvPr id="143" name="templar-cross-spiritual-chivalric-order-260nw-200876897.jpg" descr="templar-cross-spiritual-chivalric-order-260nw-200876897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470900" y="241300"/>
            <a:ext cx="3688095" cy="3971795"/>
          </a:xfrm>
          <a:prstGeom prst="rect">
            <a:avLst/>
          </a:prstGeom>
          <a:ln w="12700">
            <a:miter lim="400000"/>
          </a:ln>
        </p:spPr>
      </p:pic>
      <p:pic>
        <p:nvPicPr>
          <p:cNvPr id="144" name="cross-knights-templar.jpg" descr="cross-knights-templar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58200" y="5140952"/>
            <a:ext cx="3971795" cy="3971795"/>
          </a:xfrm>
          <a:prstGeom prst="rect">
            <a:avLst/>
          </a:prstGeom>
          <a:ln w="12700">
            <a:miter lim="400000"/>
          </a:ln>
        </p:spPr>
      </p:pic>
      <p:sp>
        <p:nvSpPr>
          <p:cNvPr id="145" name="Original Cross"/>
          <p:cNvSpPr txBox="1"/>
          <p:nvPr/>
        </p:nvSpPr>
        <p:spPr>
          <a:xfrm>
            <a:off x="9309174" y="4446494"/>
            <a:ext cx="2269846" cy="4610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Original Cross </a:t>
            </a:r>
          </a:p>
        </p:txBody>
      </p:sp>
      <p:sp>
        <p:nvSpPr>
          <p:cNvPr id="146" name="Cross when alphabet was developed"/>
          <p:cNvSpPr txBox="1"/>
          <p:nvPr/>
        </p:nvSpPr>
        <p:spPr>
          <a:xfrm>
            <a:off x="7590949" y="9142070"/>
            <a:ext cx="5447996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Cross when alphabet was developed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Downfall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1585863"/>
          </a:xfrm>
          <a:prstGeom prst="rect">
            <a:avLst/>
          </a:prstGeom>
        </p:spPr>
        <p:txBody>
          <a:bodyPr/>
          <a:lstStyle/>
          <a:p>
            <a:r>
              <a:t>Downfall</a:t>
            </a:r>
          </a:p>
        </p:txBody>
      </p:sp>
      <p:sp>
        <p:nvSpPr>
          <p:cNvPr id="149" name="The Order invited many enemies and rivals and many also saw them as a threat.…"/>
          <p:cNvSpPr txBox="1">
            <a:spLocks noGrp="1"/>
          </p:cNvSpPr>
          <p:nvPr>
            <p:ph type="body" idx="1"/>
          </p:nvPr>
        </p:nvSpPr>
        <p:spPr>
          <a:xfrm>
            <a:off x="952500" y="1766044"/>
            <a:ext cx="11099800" cy="6971556"/>
          </a:xfrm>
          <a:prstGeom prst="rect">
            <a:avLst/>
          </a:prstGeom>
        </p:spPr>
        <p:txBody>
          <a:bodyPr/>
          <a:lstStyle/>
          <a:p>
            <a:pPr marL="400050" indent="-400050" defTabSz="525779">
              <a:spcBef>
                <a:spcPts val="3700"/>
              </a:spcBef>
              <a:defRPr sz="2880"/>
            </a:pPr>
            <a:r>
              <a:t>The Order invited many enemies and rivals and many also saw them as a threat.</a:t>
            </a:r>
          </a:p>
          <a:p>
            <a:pPr marL="400050" indent="-400050" defTabSz="525779">
              <a:spcBef>
                <a:spcPts val="3700"/>
              </a:spcBef>
              <a:defRPr sz="2880"/>
            </a:pPr>
            <a:r>
              <a:t>They were accused of heresy, immorality, idol worship and homosexuality.</a:t>
            </a:r>
          </a:p>
          <a:p>
            <a:pPr marL="400050" indent="-400050" defTabSz="525779">
              <a:spcBef>
                <a:spcPts val="3700"/>
              </a:spcBef>
              <a:defRPr sz="2880"/>
            </a:pPr>
            <a:r>
              <a:t>King Phillip IV ordered their arrest on </a:t>
            </a:r>
            <a:r>
              <a:rPr/>
              <a:t>October </a:t>
            </a:r>
            <a:r>
              <a:rPr lang="en-US" dirty="0" smtClean="0"/>
              <a:t>1</a:t>
            </a:r>
            <a:r>
              <a:rPr smtClean="0"/>
              <a:t>3</a:t>
            </a:r>
            <a:r>
              <a:t>, 1307.He also convinced the Pope to order their suppression and dissolution.</a:t>
            </a:r>
          </a:p>
          <a:p>
            <a:pPr marL="400050" indent="-400050" defTabSz="525779">
              <a:spcBef>
                <a:spcPts val="3700"/>
              </a:spcBef>
              <a:defRPr sz="2880"/>
            </a:pPr>
            <a:r>
              <a:t>Pope Clement V issued 3 papal bulls against the Templars -</a:t>
            </a:r>
            <a:r>
              <a:rPr i="1">
                <a:latin typeface="Times"/>
                <a:ea typeface="Times"/>
                <a:cs typeface="Times"/>
                <a:sym typeface="Times"/>
              </a:rPr>
              <a:t>“</a:t>
            </a:r>
            <a:r>
              <a:rPr i="1"/>
              <a:t>Pastoralis praeeminentiae”</a:t>
            </a:r>
            <a:r>
              <a:t> (1307)</a:t>
            </a:r>
          </a:p>
          <a:p>
            <a:pPr marL="0" indent="0" defTabSz="525779">
              <a:spcBef>
                <a:spcPts val="3700"/>
              </a:spcBef>
              <a:buSzTx/>
              <a:buNone/>
              <a:defRPr sz="2880"/>
            </a:pPr>
            <a:r>
              <a:t>    -</a:t>
            </a:r>
            <a:r>
              <a:rPr i="1"/>
              <a:t>“Vox in excelso” </a:t>
            </a:r>
            <a:r>
              <a:t>(1312)</a:t>
            </a:r>
          </a:p>
          <a:p>
            <a:pPr marL="0" indent="0" defTabSz="525779">
              <a:spcBef>
                <a:spcPts val="3700"/>
              </a:spcBef>
              <a:buSzTx/>
              <a:buNone/>
              <a:defRPr sz="2880"/>
            </a:pPr>
            <a:r>
              <a:t>    - </a:t>
            </a:r>
            <a:r>
              <a:rPr i="1"/>
              <a:t>“Ad providam” </a:t>
            </a:r>
            <a:r>
              <a:t>(1312)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onspiracies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1464320"/>
          </a:xfrm>
          <a:prstGeom prst="rect">
            <a:avLst/>
          </a:prstGeom>
        </p:spPr>
        <p:txBody>
          <a:bodyPr/>
          <a:lstStyle/>
          <a:p>
            <a:r>
              <a:t>Conspiracies</a:t>
            </a:r>
          </a:p>
        </p:txBody>
      </p:sp>
      <p:sp>
        <p:nvSpPr>
          <p:cNvPr id="152" name="Friday the 13th.…"/>
          <p:cNvSpPr txBox="1">
            <a:spLocks noGrp="1"/>
          </p:cNvSpPr>
          <p:nvPr>
            <p:ph type="body" idx="1"/>
          </p:nvPr>
        </p:nvSpPr>
        <p:spPr>
          <a:xfrm>
            <a:off x="952500" y="1878955"/>
            <a:ext cx="11099800" cy="6998345"/>
          </a:xfrm>
          <a:prstGeom prst="rect">
            <a:avLst/>
          </a:prstGeom>
        </p:spPr>
        <p:txBody>
          <a:bodyPr/>
          <a:lstStyle/>
          <a:p>
            <a:r>
              <a:t>Friday the 13th.</a:t>
            </a:r>
          </a:p>
          <a:p>
            <a:r>
              <a:t>The Holy Grail.</a:t>
            </a:r>
          </a:p>
          <a:p>
            <a:r>
              <a:t>Initiation ceremonies.</a:t>
            </a:r>
          </a:p>
          <a:p>
            <a:r>
              <a:t>Jacques de Molay’s curse.</a:t>
            </a:r>
          </a:p>
          <a:p>
            <a:r>
              <a:t>Still exist today.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Jacques-de-Mola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74" y="873161"/>
            <a:ext cx="5662315" cy="665454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25476" y="7779066"/>
            <a:ext cx="3397529" cy="47192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rPr>
              <a:t>Jacques de </a:t>
            </a:r>
            <a:r>
              <a:rPr kumimoji="0" lang="en-US" sz="2400" b="1" i="0" u="none" strike="noStrike" cap="none" spc="0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rPr>
              <a:t>Molay</a:t>
            </a:r>
            <a:endParaRPr kumimoji="0" lang="en-US" sz="24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6" name="Picture 5" descr="quote-let-evil-swiftly-befall-those-who-have-wrongly-condemned-us-god-will-avenge-our-death-jacques-de-molay-77-16-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659" y="873160"/>
            <a:ext cx="6869303" cy="323261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499831" y="4246735"/>
            <a:ext cx="4367214" cy="47192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rPr>
              <a:t>Jacques de </a:t>
            </a:r>
            <a:r>
              <a:rPr kumimoji="0" lang="en-US" sz="2400" b="1" i="0" u="none" strike="noStrike" cap="none" spc="0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rPr>
              <a:t>Molay’s</a:t>
            </a:r>
            <a:r>
              <a:rPr kumimoji="0" lang="en-US" sz="24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rPr>
              <a:t> curse</a:t>
            </a:r>
            <a:endParaRPr kumimoji="0" lang="en-US" sz="24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4557673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Conclusion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Conclusion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Thank You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 sz="20800">
                <a:latin typeface="Kino MT"/>
                <a:ea typeface="Kino MT"/>
                <a:cs typeface="Kino MT"/>
                <a:sym typeface="Kino MT"/>
              </a:defRPr>
            </a:lvl1pPr>
          </a:lstStyle>
          <a:p>
            <a:r>
              <a:t>Thank You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33</TotalTime>
  <Words>450</Words>
  <Application>Microsoft Macintosh PowerPoint</Application>
  <PresentationFormat>Custom</PresentationFormat>
  <Paragraphs>48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Urban</vt:lpstr>
      <vt:lpstr>The Knights Templar</vt:lpstr>
      <vt:lpstr>Introduction</vt:lpstr>
      <vt:lpstr>Brief History</vt:lpstr>
      <vt:lpstr>Organization and Conduct</vt:lpstr>
      <vt:lpstr>Slide 5</vt:lpstr>
      <vt:lpstr>Wealth</vt:lpstr>
      <vt:lpstr>Cryptography</vt:lpstr>
      <vt:lpstr>Slide 8</vt:lpstr>
      <vt:lpstr>Downfall</vt:lpstr>
      <vt:lpstr>Conspiracies</vt:lpstr>
      <vt:lpstr>Slide 11</vt:lpstr>
      <vt:lpstr>Conclusion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Knights Templar</dc:title>
  <cp:lastModifiedBy>admin</cp:lastModifiedBy>
  <cp:revision>4</cp:revision>
  <dcterms:modified xsi:type="dcterms:W3CDTF">2019-02-16T05:33:06Z</dcterms:modified>
</cp:coreProperties>
</file>